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9" r:id="rId11"/>
    <p:sldId id="300" r:id="rId12"/>
    <p:sldId id="295" r:id="rId13"/>
    <p:sldId id="296" r:id="rId14"/>
    <p:sldId id="298" r:id="rId15"/>
    <p:sldId id="29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D8388E-6BF2-4DC9-BD99-0F20B607361B}" v="1" dt="2023-11-03T06:42:38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FED8388E-6BF2-4DC9-BD99-0F20B607361B}"/>
    <pc:docChg chg="modSld">
      <pc:chgData name="Manolis Kiagias" userId="c3565f1950a8e34f" providerId="LiveId" clId="{FED8388E-6BF2-4DC9-BD99-0F20B607361B}" dt="2023-11-03T06:42:38.438" v="0"/>
      <pc:docMkLst>
        <pc:docMk/>
      </pc:docMkLst>
      <pc:sldChg chg="addSp modSp">
        <pc:chgData name="Manolis Kiagias" userId="c3565f1950a8e34f" providerId="LiveId" clId="{FED8388E-6BF2-4DC9-BD99-0F20B607361B}" dt="2023-11-03T06:42:38.438" v="0"/>
        <pc:sldMkLst>
          <pc:docMk/>
          <pc:sldMk cId="0" sldId="256"/>
        </pc:sldMkLst>
        <pc:picChg chg="add mod">
          <ac:chgData name="Manolis Kiagias" userId="c3565f1950a8e34f" providerId="LiveId" clId="{FED8388E-6BF2-4DC9-BD99-0F20B607361B}" dt="2023-11-03T06:42:38.438" v="0"/>
          <ac:picMkLst>
            <pc:docMk/>
            <pc:sldMk cId="0" sldId="256"/>
            <ac:picMk id="6" creationId="{33A183C3-9857-845A-6385-BAF82C3E027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FDDEB-F027-47BD-9546-129F7E451D3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3ED50-4644-4F63-BB39-EEFA83DA31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3DC98-1101-4157-A98A-25572045895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937D8-75D2-47D4-80E8-02A9BFCB24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9BD41EDB-D338-4A2F-966B-157BB54700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6525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2DAC9-4DB7-425E-8FE7-549CCE27E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230DD-B64F-42B9-BDF3-F19F9EB24BA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440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C7C0A-5E25-4AD3-8351-54D729274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5A47E-B357-45AD-B718-75A69064E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35CD-B405-429B-A5AC-956928FDD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8D6E-1692-44E9-AC67-CA291B2F6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6599-F945-428F-A07E-32055C14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DFC0-6538-419F-80B7-1B0947FB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B5B3-E0C5-4824-B696-68F977B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F46789-7097-4E54-97C9-2935AD42E2E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096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5CE5-B6A6-49B5-9D0F-679E6056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6976B-1A65-4A87-91FB-3CD08C85F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0AD3D-CD00-4904-9E6B-AF5F11F4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1B57-BA21-42C9-954B-360FEFF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E7009-7CF5-4EB4-9C6F-859E3DB9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122A17-CF53-485D-9A5F-EA2F0B8E6C4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68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FD410-9AE1-4EF2-B0C2-6A5F5B6C9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716C7-40F2-4FAD-B4E2-C5B64561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1E691-55C4-4A0D-910B-8D3944BC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A6189-7EFB-4557-9ABC-3B16C910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D0F2-E68B-4EC1-A473-4897777F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18293-3856-4400-9817-878B68948FB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589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B3F6-C20C-4FDA-8E57-5071E689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CDD2-30F5-4CBA-84E7-2100E920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7E13-CA2E-4444-8632-DF0008FD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06353-CD41-4CEB-BBAA-B796F42A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D022-C67C-4C22-8FBF-C2AF77E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78997B-1348-4AFA-8292-69D49335938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57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BDF6-2C17-448B-B4B0-B0D2D643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9727-C41F-46C5-B678-1F7F7184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9D02-D4FF-4865-AB59-DB34B130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A713-CE7F-4E60-9FBE-4931116A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9A358-187D-459A-8E0A-C2035CAD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D83B52-FD14-45B3-8B7E-94B53A47C82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670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4648-8B3A-4632-B309-CCE75492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92C0-084F-4051-B2FE-0A21CCB9C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1B6B6-94DE-48EB-9ADC-2CA74276D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ABB84-755B-4CD4-BADA-0D3C7383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6A2CB-AFEF-4064-BDDB-C74D20CF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22A15-D8BA-4047-AA6F-677DF13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5F4F53-EDD5-470B-B835-76540A23BF6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7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D0D4-064A-4076-AD21-D117B034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A9AA-89EC-4E90-A77E-B250A079B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8A6CA-0761-4C6A-A1FD-E47BC2291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D8B3D-09CA-40A7-9C3E-11FF3627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33A4A-1715-4E68-ABD0-6FF24BECF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33FC1-1332-4BB7-AE9A-F5CD2B7C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D5B3B-227C-4506-9D4E-1051B460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82633-D205-4EA5-A39B-1532F659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AEA077-0ADE-4A1C-8CE5-4CB18F676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023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A10-F4A6-451D-963A-C4562555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3B8D8-E0C0-44E5-96B2-C7308ADF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D75E0-F3D4-4DBC-BFE2-71A4880D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37329-AC8F-424C-BCC4-BD351F58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300923-558C-4BEC-99E0-31DD204308D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014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C8C53-EE3D-4ACA-9098-6841793D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C2498-A994-4E51-BB87-DA287755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5BC3D-B7BB-485C-93E0-B3C52978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D4F15B-AE11-4E45-BE58-18A87DB2799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2900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9D75-E578-4E16-87C5-952AAAAC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E4C5-D929-44C5-85E8-C0A57957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1F2A4-81CB-439F-BACC-FC81A5C4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194C-E475-46B5-A3F3-DDE16E55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57B05-D996-43CE-91E9-F6FB1524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EE7A-352E-4526-9348-33EB04C6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DDEF9-1B44-41E5-B5FC-1419DAAB79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50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43D8-5073-4596-BDCD-4BED8217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654C5-F5CD-4FCC-ADCC-F10B5AD87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DB2B3-777F-402F-80F4-CBAAB4B66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9900C-4E55-49FD-88C8-3D7DF937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38B4E-0FCB-45D5-AA3A-1C72FD13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A4682-CE66-4EE5-8C15-48F6FE14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27275D-8151-456B-AC24-4FD473C49EF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3915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4DCAF-4406-44AE-AD97-6AA1F11EE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28E6-8C04-498C-B956-73E1567C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D1E76-3193-4039-B3FA-7696204B66E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EB32-B792-42F8-98C4-C476D958D0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8EC7-7A3B-45C6-A56A-E8D4D698BA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82F7A6C7-C5E5-450E-B903-01414A4A831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009CE-6FDE-429A-9D40-ABD3E4E9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EDABD-07E3-4EB3-B3B7-6A3F000C1C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BCA-7FD3-463E-9DD8-8D777B262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735F2-12BB-4F09-A416-1E8073C0D9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Ολοκληρωμένα Κυκλώματα (</a:t>
            </a:r>
            <a: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ICs)</a:t>
            </a:r>
            <a:b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Συνδυάζοντας Εξαρτήματα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183C3-9857-845A-6385-BAF82C3E02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" y="0"/>
            <a:ext cx="9135122" cy="2700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8CFAC4-F8E3-4BC2-8693-5AE54FBF38FE}"/>
              </a:ext>
            </a:extLst>
          </p:cNvPr>
          <p:cNvSpPr/>
          <p:nvPr/>
        </p:nvSpPr>
        <p:spPr>
          <a:xfrm>
            <a:off x="97654" y="248574"/>
            <a:ext cx="8966447" cy="63209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14ABA8-5161-4577-80ED-8F9CE518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50" y="1046030"/>
            <a:ext cx="8554900" cy="472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2DC396-CFCB-40B6-99DF-F7C737A8D261}"/>
              </a:ext>
            </a:extLst>
          </p:cNvPr>
          <p:cNvSpPr txBox="1"/>
          <p:nvPr/>
        </p:nvSpPr>
        <p:spPr>
          <a:xfrm>
            <a:off x="1220679" y="5847581"/>
            <a:ext cx="7346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By Wdwd - Own work, CC BY 3.0, https://commons.wikimedia.org/w/index.php?curid=18069978</a:t>
            </a:r>
          </a:p>
        </p:txBody>
      </p:sp>
    </p:spTree>
    <p:extLst>
      <p:ext uri="{BB962C8B-B14F-4D97-AF65-F5344CB8AC3E}">
        <p14:creationId xmlns:p14="http://schemas.microsoft.com/office/powerpoint/2010/main" val="165474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3AD4A4-1453-4D68-A6AA-34DBC77C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65" y="193692"/>
            <a:ext cx="6340026" cy="61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C4267-404D-44AA-BCC8-42520237FED5}"/>
              </a:ext>
            </a:extLst>
          </p:cNvPr>
          <p:cNvSpPr txBox="1"/>
          <p:nvPr/>
        </p:nvSpPr>
        <p:spPr>
          <a:xfrm>
            <a:off x="189570" y="6273225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>
                <a:solidFill>
                  <a:schemeClr val="bg1"/>
                </a:solidFill>
              </a:rPr>
              <a:t>By ZeptoBars - http://zeptobars.ru/en/read/NXP-7555-555-timer, CC BY 3.0, https://commons.wikimedia.org/w/index.php?curid=33491791</a:t>
            </a:r>
          </a:p>
        </p:txBody>
      </p:sp>
    </p:spTree>
    <p:extLst>
      <p:ext uri="{BB962C8B-B14F-4D97-AF65-F5344CB8AC3E}">
        <p14:creationId xmlns:p14="http://schemas.microsoft.com/office/powerpoint/2010/main" val="162119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623B5-74F0-498E-BBB8-8139F311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6" y="217488"/>
            <a:ext cx="8706337" cy="64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4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95C87-9AA1-4B16-AFB9-FBFC3AE5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1" y="254603"/>
            <a:ext cx="8784000" cy="63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5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73553C-CC33-4FC2-8AD3-B9E00CB6EA14}"/>
              </a:ext>
            </a:extLst>
          </p:cNvPr>
          <p:cNvSpPr/>
          <p:nvPr/>
        </p:nvSpPr>
        <p:spPr>
          <a:xfrm>
            <a:off x="168675" y="204048"/>
            <a:ext cx="4221333" cy="12252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LED Tester</a:t>
            </a:r>
          </a:p>
          <a:p>
            <a:pPr algn="ctr"/>
            <a:r>
              <a:rPr lang="el-GR" sz="2400" dirty="0"/>
              <a:t>Ένα μικρό </a:t>
            </a:r>
            <a:r>
              <a:rPr lang="en-US" sz="2400" dirty="0"/>
              <a:t>Project</a:t>
            </a:r>
            <a:endParaRPr lang="el-GR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2BB26F-AC20-4176-B391-4FF4E03783AA}"/>
              </a:ext>
            </a:extLst>
          </p:cNvPr>
          <p:cNvSpPr/>
          <p:nvPr/>
        </p:nvSpPr>
        <p:spPr>
          <a:xfrm>
            <a:off x="168675" y="2310273"/>
            <a:ext cx="4221333" cy="1225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Δοκιμάζει </a:t>
            </a:r>
            <a:r>
              <a:rPr lang="en-US" sz="2400" dirty="0"/>
              <a:t>LED</a:t>
            </a:r>
          </a:p>
          <a:p>
            <a:pPr algn="ctr"/>
            <a:r>
              <a:rPr lang="el-GR" sz="2400" dirty="0"/>
              <a:t>Αναβοσβήνοντας το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D3149-4F76-477A-940F-B3C76FDCC431}"/>
              </a:ext>
            </a:extLst>
          </p:cNvPr>
          <p:cNvSpPr/>
          <p:nvPr/>
        </p:nvSpPr>
        <p:spPr>
          <a:xfrm>
            <a:off x="168675" y="4416499"/>
            <a:ext cx="4221333" cy="12252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Με όποια φορά και να το συνδέσουμε!!!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C02D15-2344-4DD4-8461-C8F297CEFD28}"/>
              </a:ext>
            </a:extLst>
          </p:cNvPr>
          <p:cNvSpPr/>
          <p:nvPr/>
        </p:nvSpPr>
        <p:spPr>
          <a:xfrm>
            <a:off x="168675" y="5995842"/>
            <a:ext cx="8642413" cy="5268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Με μια μικρή μετατροπή θα μας δειχνει και το (+) και (-)</a:t>
            </a:r>
          </a:p>
        </p:txBody>
      </p:sp>
      <p:pic>
        <p:nvPicPr>
          <p:cNvPr id="1026" name="Picture 2" descr="https://lh3.googleusercontent.com/EVzF6ICMqTAS-H1Yhl7DE20OhO8gD6p5YgzYUwbP9GxzGuEAWk2LbjrlGk2o17briCBDm7IhCr1DQmN3zv5E2qDx8P0zjjg9LkKO8g-8EOBMQs0lJxAixM_GcbWVHlnAck_Hm03OTnQsW9lVV-58Q8wETQUYGY8IwEjN4rgdAXEZzdgklqbth_yv-a-v-LJh-Ci97WLVKqK4AUUGezk_P4OBK9SbyINScR5O93JGn2cE2ltstRwYEJObZg8Bu0a-Q67uFVmCMjHczmFMX6gKmo2u_V3Agd9PDSwrYmEl_NqFHdCkh5p_lKWJzMWn8sXSyrMSkX18Apbu3hG2AEINWNMuff3u47gJrmZB0XperDz_0vEboIL_M3Q10ra0PTE_VbeMmG8IAGZktvi5pQPLvcUrvzrCAsw36n8XJXOLD-nym3HEhpkpGLWsrgrJItF-3SgB8XF5V0W397LYNCAPObgjj8izXKQrL42swkAVfNj0s7LadRn4gD6IZuA4CS5UfAzU4nvzKpgqUG5kq_gXwObYApVZahkS_mMNUf3HWgF7c8GNYqNQ3Ks8E25DggQwcoAOY_4__cw4_VeyzQ5Aj3U66xef1MTixnxdPh1A6RS5BeeVxeqEi9WjXCn5A67al3LXexran57dM25b-28enQ7rdzNO3aaEVpMEztOBMH4hZ5gESdlRRbTo=w1250-h938-no">
            <a:extLst>
              <a:ext uri="{FF2B5EF4-FFF2-40B4-BE49-F238E27FC236}">
                <a16:creationId xmlns:a16="http://schemas.microsoft.com/office/drawing/2014/main" id="{139AACF6-48E9-4CEF-A029-34DC3D99B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34" y="204048"/>
            <a:ext cx="3697712" cy="27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OGZOmw-9oJexR_OaYsgkdpBBi7hLGWTG9IxRbjZKaXmNfcWTqa7ei2oXHMjcY39pA71OOI-t_ZXqzXzaX7cq-PhwLktioNgkm-xlxXmosnM1Od1Mx8xOzRw6I39Hx2PEa7unjKbsrKF4WFzC9POfS6oN5f9iZ152ybvh89GBhDgkFOepd_DR1bJVtN6wHfXRto2AQXn_2-Y1VFqU6-rPBB0LC1Eew86V4x8WxepBW61dYvGMJM6Do4KaePylqon2m3RexQg2v4xjKw4rzHSYLmFo3aaYvcyviB5g9kJ8WUrDP2SjzT7RsQEgn1expLp9NP0_gUWgMKbqyNF7r3P0WeEZMUgn6OxFJ9J9n4OtZedbun-hWR481xwatLFHv52up6FwsFuZaUNxPNybcQXdf8JWuj7NJ6AFz663a3Xrgo1teQsrfvsn6PFxIdgLeq2f79Zq-0-pkdtYV7RuHWEGyYVGqCciu8IVgC5LVw7ZTSuzXTi_AxRFAQLJijISgTQblgWvmlRyMLutbRf7q08LjFdEHpYgX28Hcl625cb7xQShi3BLNLtgWMa6rKunzX06iX-za9IdG2jpMzLgK6L7wLLt2OZ6cKNbcFzWPAj6IRgJWy_PaCmJMHSkDhbbKChig3bLd5HE70YIuBGUs32DFm1Dx5emTXT8BTAmZGDL6Bsw1ennij8uOq8L=w1250-h938-no">
            <a:extLst>
              <a:ext uri="{FF2B5EF4-FFF2-40B4-BE49-F238E27FC236}">
                <a16:creationId xmlns:a16="http://schemas.microsoft.com/office/drawing/2014/main" id="{0A1BDABA-5A50-49B3-82E7-1C227032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34" y="3030499"/>
            <a:ext cx="3697712" cy="27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0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66B24-5490-45DB-A3B4-C619B0D75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" t="7687" r="2336" b="1197"/>
          <a:stretch/>
        </p:blipFill>
        <p:spPr>
          <a:xfrm>
            <a:off x="180000" y="406897"/>
            <a:ext cx="8784000" cy="60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00353C-A10A-4187-B444-483C5AD4A533}"/>
              </a:ext>
            </a:extLst>
          </p:cNvPr>
          <p:cNvSpPr/>
          <p:nvPr/>
        </p:nvSpPr>
        <p:spPr>
          <a:xfrm>
            <a:off x="79900" y="319596"/>
            <a:ext cx="8984202" cy="63248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Αποτέλεσμα εικόνας για bc547">
            <a:extLst>
              <a:ext uri="{FF2B5EF4-FFF2-40B4-BE49-F238E27FC236}">
                <a16:creationId xmlns:a16="http://schemas.microsoft.com/office/drawing/2014/main" id="{920360C7-375F-49FA-B958-D6551088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831956"/>
            <a:ext cx="2857500" cy="1838325"/>
          </a:xfrm>
          <a:prstGeom prst="rect">
            <a:avLst/>
          </a:prstGeom>
          <a:noFill/>
        </p:spPr>
      </p:pic>
      <p:pic>
        <p:nvPicPr>
          <p:cNvPr id="1028" name="Picture 4" descr="Αποτέλεσμα εικόνας για resistor">
            <a:extLst>
              <a:ext uri="{FF2B5EF4-FFF2-40B4-BE49-F238E27FC236}">
                <a16:creationId xmlns:a16="http://schemas.microsoft.com/office/drawing/2014/main" id="{03635356-9860-4D7A-BA6D-BF3C5AB92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5" b="39078"/>
          <a:stretch/>
        </p:blipFill>
        <p:spPr bwMode="auto">
          <a:xfrm rot="19712118">
            <a:off x="4289542" y="1219335"/>
            <a:ext cx="4222729" cy="1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Αποτέλεσμα εικόνας για diode">
            <a:extLst>
              <a:ext uri="{FF2B5EF4-FFF2-40B4-BE49-F238E27FC236}">
                <a16:creationId xmlns:a16="http://schemas.microsoft.com/office/drawing/2014/main" id="{CFDFDFDD-6B0F-49DB-8A7E-B06BFB7F7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3535532"/>
            <a:ext cx="3918568" cy="293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Αποτέλεσμα εικόνας για capacitor">
            <a:extLst>
              <a:ext uri="{FF2B5EF4-FFF2-40B4-BE49-F238E27FC236}">
                <a16:creationId xmlns:a16="http://schemas.microsoft.com/office/drawing/2014/main" id="{CF2824AA-635D-44F9-85E6-09C1F66F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6" y="3535532"/>
            <a:ext cx="3918568" cy="22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26D4F5-CE00-43DE-AB42-CF565AAD9DA8}"/>
              </a:ext>
            </a:extLst>
          </p:cNvPr>
          <p:cNvSpPr/>
          <p:nvPr/>
        </p:nvSpPr>
        <p:spPr>
          <a:xfrm>
            <a:off x="1003177" y="2814221"/>
            <a:ext cx="2636668" cy="55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Transistor</a:t>
            </a:r>
            <a:endParaRPr lang="el-G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AE06C-142B-4486-959A-0FA693E4364C}"/>
              </a:ext>
            </a:extLst>
          </p:cNvPr>
          <p:cNvSpPr/>
          <p:nvPr/>
        </p:nvSpPr>
        <p:spPr>
          <a:xfrm>
            <a:off x="5907167" y="2814221"/>
            <a:ext cx="2636668" cy="5513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Αντίσταση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1DBE8F-8B32-4A0F-92F7-BF3C53A96CC6}"/>
              </a:ext>
            </a:extLst>
          </p:cNvPr>
          <p:cNvSpPr/>
          <p:nvPr/>
        </p:nvSpPr>
        <p:spPr>
          <a:xfrm>
            <a:off x="1003177" y="5647401"/>
            <a:ext cx="2636668" cy="5513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Δίοδος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81B586-4CD4-4359-BA65-E30EC51CD159}"/>
              </a:ext>
            </a:extLst>
          </p:cNvPr>
          <p:cNvSpPr/>
          <p:nvPr/>
        </p:nvSpPr>
        <p:spPr>
          <a:xfrm>
            <a:off x="5907167" y="5640534"/>
            <a:ext cx="2636668" cy="5513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Πυκνωτής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C919E2-8DB1-4359-8FC3-A61B268D27D3}"/>
              </a:ext>
            </a:extLst>
          </p:cNvPr>
          <p:cNvSpPr/>
          <p:nvPr/>
        </p:nvSpPr>
        <p:spPr>
          <a:xfrm>
            <a:off x="3396412" y="3206310"/>
            <a:ext cx="2636668" cy="5513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Through Hole</a:t>
            </a:r>
          </a:p>
          <a:p>
            <a:pPr algn="ctr"/>
            <a:r>
              <a:rPr lang="el-GR" dirty="0"/>
              <a:t>Τεχνολογία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CCE854-0886-4619-A462-6B466C2B8AF1}"/>
              </a:ext>
            </a:extLst>
          </p:cNvPr>
          <p:cNvSpPr/>
          <p:nvPr/>
        </p:nvSpPr>
        <p:spPr>
          <a:xfrm>
            <a:off x="79899" y="266599"/>
            <a:ext cx="8984202" cy="63248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050" name="Picture 2" descr="Αποτέλεσμα εικόνας για smd transistor">
            <a:extLst>
              <a:ext uri="{FF2B5EF4-FFF2-40B4-BE49-F238E27FC236}">
                <a16:creationId xmlns:a16="http://schemas.microsoft.com/office/drawing/2014/main" id="{875F112C-0E92-427A-A6BD-10A6BFD8D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20133" r="15583" b="30519"/>
          <a:stretch/>
        </p:blipFill>
        <p:spPr bwMode="auto">
          <a:xfrm>
            <a:off x="1180731" y="967664"/>
            <a:ext cx="2521258" cy="185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Αποτέλεσμα εικόνας για smd diode">
            <a:extLst>
              <a:ext uri="{FF2B5EF4-FFF2-40B4-BE49-F238E27FC236}">
                <a16:creationId xmlns:a16="http://schemas.microsoft.com/office/drawing/2014/main" id="{6308A1F2-7289-4357-892C-421639A42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28472" r="28288" b="31825"/>
          <a:stretch/>
        </p:blipFill>
        <p:spPr bwMode="auto">
          <a:xfrm>
            <a:off x="1180731" y="3559947"/>
            <a:ext cx="2412062" cy="21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Αποτέλεσμα εικόνας για smd resistor">
            <a:extLst>
              <a:ext uri="{FF2B5EF4-FFF2-40B4-BE49-F238E27FC236}">
                <a16:creationId xmlns:a16="http://schemas.microsoft.com/office/drawing/2014/main" id="{1CA4D3CC-1BCF-4308-8A53-43C544B28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0"/>
          <a:stretch/>
        </p:blipFill>
        <p:spPr bwMode="auto">
          <a:xfrm>
            <a:off x="5715555" y="967664"/>
            <a:ext cx="2123428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Αποτέλεσμα εικόνας για smd capacitor">
            <a:extLst>
              <a:ext uri="{FF2B5EF4-FFF2-40B4-BE49-F238E27FC236}">
                <a16:creationId xmlns:a16="http://schemas.microsoft.com/office/drawing/2014/main" id="{011EF25D-1D89-4412-8D4F-5F6273DB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10" y="3559947"/>
            <a:ext cx="3173767" cy="228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ADB6FB-851F-4DE0-89A7-928D7EBF05AE}"/>
              </a:ext>
            </a:extLst>
          </p:cNvPr>
          <p:cNvSpPr/>
          <p:nvPr/>
        </p:nvSpPr>
        <p:spPr>
          <a:xfrm>
            <a:off x="3253666" y="3153313"/>
            <a:ext cx="2636668" cy="5513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SMD </a:t>
            </a:r>
            <a:r>
              <a:rPr lang="el-GR" dirty="0"/>
              <a:t>Τεχνολογία</a:t>
            </a:r>
          </a:p>
        </p:txBody>
      </p:sp>
    </p:spTree>
    <p:extLst>
      <p:ext uri="{BB962C8B-B14F-4D97-AF65-F5344CB8AC3E}">
        <p14:creationId xmlns:p14="http://schemas.microsoft.com/office/powerpoint/2010/main" val="39990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Αποτέλεσμα εικόνας για smd transistor finger">
            <a:extLst>
              <a:ext uri="{FF2B5EF4-FFF2-40B4-BE49-F238E27FC236}">
                <a16:creationId xmlns:a16="http://schemas.microsoft.com/office/drawing/2014/main" id="{D9CFD47A-B63E-47C0-9DF4-8BEED03C1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26816" r="12719" b="7145"/>
          <a:stretch/>
        </p:blipFill>
        <p:spPr bwMode="auto">
          <a:xfrm>
            <a:off x="1886505" y="790112"/>
            <a:ext cx="5370990" cy="377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2C4406-5806-41A0-8C18-0984BF3E9EB2}"/>
              </a:ext>
            </a:extLst>
          </p:cNvPr>
          <p:cNvSpPr/>
          <p:nvPr/>
        </p:nvSpPr>
        <p:spPr>
          <a:xfrm>
            <a:off x="235257" y="4989249"/>
            <a:ext cx="8673485" cy="1242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Τα εξαρτήματα τεχνολογίας </a:t>
            </a:r>
            <a:r>
              <a:rPr lang="en-US" dirty="0"/>
              <a:t>SMD</a:t>
            </a:r>
            <a:r>
              <a:rPr lang="el-GR" dirty="0"/>
              <a:t> δεν μπορούν να χρησιμοποιηθούν σε </a:t>
            </a:r>
            <a:r>
              <a:rPr lang="en-US" dirty="0"/>
              <a:t>breadboard</a:t>
            </a:r>
          </a:p>
          <a:p>
            <a:pPr algn="ctr"/>
            <a:r>
              <a:rPr lang="en-US" dirty="0"/>
              <a:t>(</a:t>
            </a:r>
            <a:r>
              <a:rPr lang="el-GR" dirty="0"/>
              <a:t>Εκτός αν τα μετατρέψουμε με κάποιο τρόπο σε... μεγαλύτερα!</a:t>
            </a:r>
            <a:r>
              <a:rPr lang="en-US" dirty="0"/>
              <a:t>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3742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Αποτέλεσμα εικόνας για protoboard">
            <a:extLst>
              <a:ext uri="{FF2B5EF4-FFF2-40B4-BE49-F238E27FC236}">
                <a16:creationId xmlns:a16="http://schemas.microsoft.com/office/drawing/2014/main" id="{B96D78F4-2379-4C2B-B8A3-E90B62EF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41" y="250795"/>
            <a:ext cx="4095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Σχετική εικόνα">
            <a:extLst>
              <a:ext uri="{FF2B5EF4-FFF2-40B4-BE49-F238E27FC236}">
                <a16:creationId xmlns:a16="http://schemas.microsoft.com/office/drawing/2014/main" id="{F90CA2C2-173C-40B3-B129-30B4103D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97" y="3708369"/>
            <a:ext cx="5797671" cy="289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C7202-CD06-4D46-8FED-4F93AA1B66E7}"/>
              </a:ext>
            </a:extLst>
          </p:cNvPr>
          <p:cNvSpPr/>
          <p:nvPr/>
        </p:nvSpPr>
        <p:spPr>
          <a:xfrm>
            <a:off x="4572000" y="1020794"/>
            <a:ext cx="4221333" cy="1917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Πλακέτες (</a:t>
            </a:r>
            <a:r>
              <a:rPr lang="en-US" sz="2400" dirty="0"/>
              <a:t>PCB)</a:t>
            </a:r>
          </a:p>
          <a:p>
            <a:pPr algn="ctr"/>
            <a:r>
              <a:rPr lang="el-GR" sz="2400" dirty="0"/>
              <a:t>Για εξαρτήματα με ακροδέκτες </a:t>
            </a:r>
            <a:endParaRPr lang="en-US" sz="2400" dirty="0"/>
          </a:p>
          <a:p>
            <a:pPr algn="ctr"/>
            <a:r>
              <a:rPr lang="el-GR" sz="2400" dirty="0"/>
              <a:t>(</a:t>
            </a:r>
            <a:r>
              <a:rPr lang="en-US" sz="2400" dirty="0"/>
              <a:t>through hole)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86931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C7202-CD06-4D46-8FED-4F93AA1B66E7}"/>
              </a:ext>
            </a:extLst>
          </p:cNvPr>
          <p:cNvSpPr/>
          <p:nvPr/>
        </p:nvSpPr>
        <p:spPr>
          <a:xfrm>
            <a:off x="5016993" y="727970"/>
            <a:ext cx="3706428" cy="15268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Πλακέτες (</a:t>
            </a:r>
            <a:r>
              <a:rPr lang="en-US" sz="2400" dirty="0"/>
              <a:t>PCB)</a:t>
            </a:r>
          </a:p>
          <a:p>
            <a:pPr algn="ctr"/>
            <a:r>
              <a:rPr lang="el-GR" sz="2400" dirty="0"/>
              <a:t>Για εξαρτήματα </a:t>
            </a:r>
            <a:r>
              <a:rPr lang="en-US" sz="2400" dirty="0"/>
              <a:t>SMD</a:t>
            </a:r>
            <a:endParaRPr lang="el-GR" sz="2400" dirty="0"/>
          </a:p>
        </p:txBody>
      </p:sp>
      <p:pic>
        <p:nvPicPr>
          <p:cNvPr id="5122" name="Picture 2" descr="Αποτέλεσμα εικόνας για through hole pcb">
            <a:extLst>
              <a:ext uri="{FF2B5EF4-FFF2-40B4-BE49-F238E27FC236}">
                <a16:creationId xmlns:a16="http://schemas.microsoft.com/office/drawing/2014/main" id="{526A0292-BCAD-4E6D-BE98-68401B4E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5" y="250795"/>
            <a:ext cx="4491916" cy="4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Αποτέλεσμα εικόνας για smd pcb">
            <a:extLst>
              <a:ext uri="{FF2B5EF4-FFF2-40B4-BE49-F238E27FC236}">
                <a16:creationId xmlns:a16="http://schemas.microsoft.com/office/drawing/2014/main" id="{7736BBC4-5AC7-4CE2-8C60-83552A7F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97" y="2859164"/>
            <a:ext cx="4756828" cy="37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49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E8AEE5-E091-4227-8F53-E77EB0866F30}"/>
              </a:ext>
            </a:extLst>
          </p:cNvPr>
          <p:cNvGrpSpPr/>
          <p:nvPr/>
        </p:nvGrpSpPr>
        <p:grpSpPr>
          <a:xfrm>
            <a:off x="1797728" y="168676"/>
            <a:ext cx="5548544" cy="5140171"/>
            <a:chOff x="97654" y="159798"/>
            <a:chExt cx="6889072" cy="65394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AEAF26-FF0F-46B2-B259-159680DE8054}"/>
                </a:ext>
              </a:extLst>
            </p:cNvPr>
            <p:cNvSpPr/>
            <p:nvPr/>
          </p:nvSpPr>
          <p:spPr>
            <a:xfrm>
              <a:off x="97654" y="159798"/>
              <a:ext cx="6889072" cy="65384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6148" name="Picture 4" descr="Σχετική εικόνα">
              <a:extLst>
                <a:ext uri="{FF2B5EF4-FFF2-40B4-BE49-F238E27FC236}">
                  <a16:creationId xmlns:a16="http://schemas.microsoft.com/office/drawing/2014/main" id="{9E0B4198-A20C-42B1-A60C-769F42245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4" t="11780" r="15178" b="13787"/>
            <a:stretch/>
          </p:blipFill>
          <p:spPr bwMode="auto">
            <a:xfrm>
              <a:off x="3806304" y="3354724"/>
              <a:ext cx="3082769" cy="334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lh4.googleusercontent.com/lwMeL0jADooDxPdIHrgegKZ-bB-S8XPQZUeSXL8_PqmMjUhR0ZHNXxvI7Hf6TRQ5HQrx5-Sh4zrYmh_mp6BSud5-9_UweE2wDFZhJLd2PrOROhDcZE0vOXupPxb9CpY2CcgEpVd7nAWdiD4Otw">
              <a:extLst>
                <a:ext uri="{FF2B5EF4-FFF2-40B4-BE49-F238E27FC236}">
                  <a16:creationId xmlns:a16="http://schemas.microsoft.com/office/drawing/2014/main" id="{FBE34131-A358-4E52-9DAA-25F9DB8EE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7" t="25210" r="20108" b="23398"/>
            <a:stretch/>
          </p:blipFill>
          <p:spPr bwMode="auto">
            <a:xfrm>
              <a:off x="326259" y="3173768"/>
              <a:ext cx="3329126" cy="3524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Αποτέλεσμα εικόνας για atmega 328p">
              <a:extLst>
                <a:ext uri="{FF2B5EF4-FFF2-40B4-BE49-F238E27FC236}">
                  <a16:creationId xmlns:a16="http://schemas.microsoft.com/office/drawing/2014/main" id="{F73AB37D-376C-49C1-BC4F-1E33447AC6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 r="2104" b="27637"/>
            <a:stretch/>
          </p:blipFill>
          <p:spPr bwMode="auto">
            <a:xfrm>
              <a:off x="175335" y="159798"/>
              <a:ext cx="6713738" cy="319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8610E3-2520-492B-B7BC-6ECDF78D39B1}"/>
              </a:ext>
            </a:extLst>
          </p:cNvPr>
          <p:cNvSpPr/>
          <p:nvPr/>
        </p:nvSpPr>
        <p:spPr>
          <a:xfrm>
            <a:off x="235257" y="5446450"/>
            <a:ext cx="8673485" cy="1242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Ολοκληρωμένα Κυκλώματα (</a:t>
            </a:r>
            <a:r>
              <a:rPr lang="en-US" sz="2400" dirty="0"/>
              <a:t>ICs)</a:t>
            </a:r>
          </a:p>
          <a:p>
            <a:pPr algn="ctr"/>
            <a:r>
              <a:rPr lang="el-GR" sz="2400" dirty="0"/>
              <a:t>Περιέχουν δεκάδες ως και δις εξαρτήματα σε ένα μικρό κέλυφος!</a:t>
            </a:r>
          </a:p>
        </p:txBody>
      </p:sp>
    </p:spTree>
    <p:extLst>
      <p:ext uri="{BB962C8B-B14F-4D97-AF65-F5344CB8AC3E}">
        <p14:creationId xmlns:p14="http://schemas.microsoft.com/office/powerpoint/2010/main" val="40648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Αποτέλεσμα εικόνας για 555 ic">
            <a:extLst>
              <a:ext uri="{FF2B5EF4-FFF2-40B4-BE49-F238E27FC236}">
                <a16:creationId xmlns:a16="http://schemas.microsoft.com/office/drawing/2014/main" id="{EAA8F0A9-F404-45A8-BED6-5A335E30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" y="1682873"/>
            <a:ext cx="8558074" cy="48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CE640A-DC50-411D-AD0C-2DBCBDACA1E6}"/>
              </a:ext>
            </a:extLst>
          </p:cNvPr>
          <p:cNvSpPr/>
          <p:nvPr/>
        </p:nvSpPr>
        <p:spPr>
          <a:xfrm>
            <a:off x="235257" y="181991"/>
            <a:ext cx="8673485" cy="1242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Το σημερινό μας πείραμα:</a:t>
            </a:r>
            <a:endParaRPr lang="en-US" sz="2400" dirty="0"/>
          </a:p>
          <a:p>
            <a:pPr algn="ctr"/>
            <a:r>
              <a:rPr lang="el-GR" sz="2400" dirty="0"/>
              <a:t>Αναβοσβήνοντας </a:t>
            </a:r>
            <a:r>
              <a:rPr lang="en-US" sz="2400" dirty="0"/>
              <a:t>LED </a:t>
            </a:r>
            <a:r>
              <a:rPr lang="el-GR" sz="2400" dirty="0"/>
              <a:t>με το 555</a:t>
            </a:r>
          </a:p>
        </p:txBody>
      </p:sp>
    </p:spTree>
    <p:extLst>
      <p:ext uri="{BB962C8B-B14F-4D97-AF65-F5344CB8AC3E}">
        <p14:creationId xmlns:p14="http://schemas.microsoft.com/office/powerpoint/2010/main" val="121014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8CFAC4-F8E3-4BC2-8693-5AE54FBF38FE}"/>
              </a:ext>
            </a:extLst>
          </p:cNvPr>
          <p:cNvSpPr/>
          <p:nvPr/>
        </p:nvSpPr>
        <p:spPr>
          <a:xfrm>
            <a:off x="97654" y="248575"/>
            <a:ext cx="8966447" cy="63209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194" name="Picture 2" descr="https://lh6.googleusercontent.com/rLDonfWZacAM9XyKmqX1X7KNEowGpjJXVJUGomks-wyyaV1ZXZQKnKrbie7zJvP-eUjD8ScWLKnzVG-tW_PyvuJ0FHda5VCJKevHBXQcSr2SkZardesR-JEdtFdzTQaVBgJZf_MHUFnEDu5-Sg">
            <a:extLst>
              <a:ext uri="{FF2B5EF4-FFF2-40B4-BE49-F238E27FC236}">
                <a16:creationId xmlns:a16="http://schemas.microsoft.com/office/drawing/2014/main" id="{5B85A59E-3380-41D1-A175-30192F3D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479657"/>
            <a:ext cx="9144000" cy="602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858EF32-EFB4-4CB1-A5E0-6D7D90F3092D}"/>
              </a:ext>
            </a:extLst>
          </p:cNvPr>
          <p:cNvSpPr/>
          <p:nvPr/>
        </p:nvSpPr>
        <p:spPr>
          <a:xfrm>
            <a:off x="4651899" y="1988598"/>
            <a:ext cx="1757779" cy="727969"/>
          </a:xfrm>
          <a:prstGeom prst="wedgeRoundRectCallout">
            <a:avLst>
              <a:gd name="adj1" fmla="val -41035"/>
              <a:gd name="adj2" fmla="val -9816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Εγκοπή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4572FFE-2B12-4F96-956B-76E796B14E12}"/>
              </a:ext>
            </a:extLst>
          </p:cNvPr>
          <p:cNvSpPr/>
          <p:nvPr/>
        </p:nvSpPr>
        <p:spPr>
          <a:xfrm>
            <a:off x="3259584" y="2219680"/>
            <a:ext cx="1757779" cy="727969"/>
          </a:xfrm>
          <a:prstGeom prst="wedgeRoundRectCallout">
            <a:avLst>
              <a:gd name="adj1" fmla="val -38005"/>
              <a:gd name="adj2" fmla="val -104262"/>
              <a:gd name="adj3" fmla="val 1666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Κουκίδα</a:t>
            </a: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4E7ED4EF-9FC7-4776-B230-747CC0B99592}"/>
              </a:ext>
            </a:extLst>
          </p:cNvPr>
          <p:cNvSpPr/>
          <p:nvPr/>
        </p:nvSpPr>
        <p:spPr>
          <a:xfrm flipV="1">
            <a:off x="3373515" y="3174293"/>
            <a:ext cx="2858610" cy="2087683"/>
          </a:xfrm>
          <a:prstGeom prst="uturnArrow">
            <a:avLst>
              <a:gd name="adj1" fmla="val 12857"/>
              <a:gd name="adj2" fmla="val 14349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5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193</Words>
  <Application>Microsoft Office PowerPoint</Application>
  <PresentationFormat>On-screen Show (4:3)</PresentationFormat>
  <Paragraphs>31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65</cp:revision>
  <dcterms:created xsi:type="dcterms:W3CDTF">2015-11-18T00:35:39Z</dcterms:created>
  <dcterms:modified xsi:type="dcterms:W3CDTF">2023-11-03T06:42:48Z</dcterms:modified>
</cp:coreProperties>
</file>